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60" r:id="rId4"/>
    <p:sldId id="267" r:id="rId5"/>
    <p:sldId id="268" r:id="rId6"/>
    <p:sldId id="269" r:id="rId7"/>
    <p:sldId id="270" r:id="rId8"/>
    <p:sldId id="278"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5/17/2018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233231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2</a:t>
            </a:fld>
            <a:endParaRPr lang="en-US"/>
          </a:p>
        </p:txBody>
      </p:sp>
    </p:spTree>
    <p:extLst>
      <p:ext uri="{BB962C8B-B14F-4D97-AF65-F5344CB8AC3E}">
        <p14:creationId xmlns:p14="http://schemas.microsoft.com/office/powerpoint/2010/main" val="310131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3</a:t>
            </a:fld>
            <a:endParaRPr lang="en-US"/>
          </a:p>
        </p:txBody>
      </p:sp>
    </p:spTree>
    <p:extLst>
      <p:ext uri="{BB962C8B-B14F-4D97-AF65-F5344CB8AC3E}">
        <p14:creationId xmlns:p14="http://schemas.microsoft.com/office/powerpoint/2010/main" val="105770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4</a:t>
            </a:fld>
            <a:endParaRPr lang="en-US"/>
          </a:p>
        </p:txBody>
      </p:sp>
    </p:spTree>
    <p:extLst>
      <p:ext uri="{BB962C8B-B14F-4D97-AF65-F5344CB8AC3E}">
        <p14:creationId xmlns:p14="http://schemas.microsoft.com/office/powerpoint/2010/main" val="406247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5</a:t>
            </a:fld>
            <a:endParaRPr lang="en-US"/>
          </a:p>
        </p:txBody>
      </p:sp>
    </p:spTree>
    <p:extLst>
      <p:ext uri="{BB962C8B-B14F-4D97-AF65-F5344CB8AC3E}">
        <p14:creationId xmlns:p14="http://schemas.microsoft.com/office/powerpoint/2010/main" val="891807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6</a:t>
            </a:fld>
            <a:endParaRPr lang="en-US"/>
          </a:p>
        </p:txBody>
      </p:sp>
    </p:spTree>
    <p:extLst>
      <p:ext uri="{BB962C8B-B14F-4D97-AF65-F5344CB8AC3E}">
        <p14:creationId xmlns:p14="http://schemas.microsoft.com/office/powerpoint/2010/main" val="290646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7</a:t>
            </a:fld>
            <a:endParaRPr lang="en-US"/>
          </a:p>
        </p:txBody>
      </p:sp>
    </p:spTree>
    <p:extLst>
      <p:ext uri="{BB962C8B-B14F-4D97-AF65-F5344CB8AC3E}">
        <p14:creationId xmlns:p14="http://schemas.microsoft.com/office/powerpoint/2010/main" val="537010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8</a:t>
            </a:fld>
            <a:endParaRPr lang="en-US"/>
          </a:p>
        </p:txBody>
      </p:sp>
    </p:spTree>
    <p:extLst>
      <p:ext uri="{BB962C8B-B14F-4D97-AF65-F5344CB8AC3E}">
        <p14:creationId xmlns:p14="http://schemas.microsoft.com/office/powerpoint/2010/main" val="425812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CAA785-EEBD-4BB7-80C8-35816BC18A2E}" type="slidenum">
              <a:rPr lang="en-US" smtClean="0"/>
              <a:pPr/>
              <a:t>9</a:t>
            </a:fld>
            <a:endParaRPr lang="en-US"/>
          </a:p>
        </p:txBody>
      </p:sp>
    </p:spTree>
    <p:extLst>
      <p:ext uri="{BB962C8B-B14F-4D97-AF65-F5344CB8AC3E}">
        <p14:creationId xmlns:p14="http://schemas.microsoft.com/office/powerpoint/2010/main" val="1328827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5/17/2018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Ixf9ZyZaE9Q" TargetMode="External"/><Relationship Id="rId3" Type="http://schemas.openxmlformats.org/officeDocument/2006/relationships/hyperlink" Target="http://www.physics4kids.com/files/motion_laws.html" TargetMode="External"/><Relationship Id="rId7" Type="http://schemas.openxmlformats.org/officeDocument/2006/relationships/hyperlink" Target="https://www.youtube.com/watch?v=3jVHQ8bECI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youtube.com/watch?v=NYVMlmL0BPQ" TargetMode="External"/><Relationship Id="rId5" Type="http://schemas.openxmlformats.org/officeDocument/2006/relationships/hyperlink" Target="https://www.youtube.com/watch?time_continue=370&amp;v=KvPF0cQUW7s" TargetMode="External"/><Relationship Id="rId4" Type="http://schemas.openxmlformats.org/officeDocument/2006/relationships/hyperlink" Target="https://phet.colorado.edu/en/simulation/forces-and-motion-bas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latin typeface="Times New Roman" pitchFamily="18" charset="0"/>
                <a:cs typeface="Times New Roman" pitchFamily="18" charset="0"/>
              </a:rPr>
              <a:t>Οι νόμοι της κίνησης του Νεύτωνα</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dirty="0" smtClean="0">
                <a:solidFill>
                  <a:srgbClr val="29C1AF"/>
                </a:solidFill>
              </a:rPr>
              <a:t>Θεμελιώδης </a:t>
            </a:r>
            <a:r>
              <a:rPr lang="el-GR" dirty="0">
                <a:solidFill>
                  <a:srgbClr val="29C1AF"/>
                </a:solidFill>
              </a:rPr>
              <a:t>νόμος της μηχανικής</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6240756"/>
          </a:xfrm>
        </p:spPr>
        <p:txBody>
          <a:bodyPr>
            <a:normAutofit fontScale="92500" lnSpcReduction="10000"/>
          </a:bodyPr>
          <a:lstStyle/>
          <a:p>
            <a:r>
              <a:rPr lang="el-GR" sz="3000" dirty="0"/>
              <a:t>Ο </a:t>
            </a:r>
            <a:r>
              <a:rPr lang="el-GR" sz="3000" dirty="0" err="1"/>
              <a:t>Sir</a:t>
            </a:r>
            <a:r>
              <a:rPr lang="el-GR" sz="3000" dirty="0"/>
              <a:t> </a:t>
            </a:r>
            <a:r>
              <a:rPr lang="el-GR" sz="3000" dirty="0" err="1"/>
              <a:t>Isaac</a:t>
            </a:r>
            <a:r>
              <a:rPr lang="el-GR" sz="3000" dirty="0"/>
              <a:t> </a:t>
            </a:r>
            <a:r>
              <a:rPr lang="el-GR" sz="3000" dirty="0" err="1"/>
              <a:t>Newton</a:t>
            </a:r>
            <a:r>
              <a:rPr lang="el-GR" sz="3000" dirty="0"/>
              <a:t> (1642 - 1727) ήταν Άγγλος μαθηματικός, αστρονόμος, θεολόγος, συγγραφέας και </a:t>
            </a:r>
            <a:r>
              <a:rPr lang="el-GR" sz="3000" b="1" u="sng" dirty="0"/>
              <a:t>φυσικός</a:t>
            </a:r>
            <a:r>
              <a:rPr lang="en-US" sz="3000" dirty="0"/>
              <a:t>. </a:t>
            </a:r>
          </a:p>
          <a:p>
            <a:pPr marL="0" indent="0">
              <a:buNone/>
            </a:pPr>
            <a:endParaRPr lang="en-US" sz="3000" dirty="0"/>
          </a:p>
          <a:p>
            <a:r>
              <a:rPr lang="el-GR" sz="3000" dirty="0"/>
              <a:t>Θεωρείται ως ένας από τους πιο                                   σημαντικούς επιστήμονες όλων των                        εποχών και είχε πρωταγωνιστικό ρόλο                           στην επιστημονική επανάσταση.</a:t>
            </a:r>
            <a:endParaRPr lang="en-US" sz="3000" dirty="0"/>
          </a:p>
          <a:p>
            <a:pPr marL="0" indent="0">
              <a:buNone/>
            </a:pPr>
            <a:endParaRPr lang="en-GB" sz="3000" dirty="0"/>
          </a:p>
          <a:p>
            <a:r>
              <a:rPr lang="el-GR" sz="3000" dirty="0"/>
              <a:t>Ο </a:t>
            </a:r>
            <a:r>
              <a:rPr lang="el-GR" sz="3000" dirty="0" err="1"/>
              <a:t>Newton</a:t>
            </a:r>
            <a:r>
              <a:rPr lang="el-GR" sz="3000" dirty="0"/>
              <a:t> διατύπωσε τους </a:t>
            </a:r>
            <a:r>
              <a:rPr lang="el-GR" sz="3000" b="1" u="sng" dirty="0"/>
              <a:t>νόμους της κίνησης </a:t>
            </a:r>
            <a:r>
              <a:rPr lang="el-GR" sz="3000" dirty="0"/>
              <a:t>και της </a:t>
            </a:r>
            <a:r>
              <a:rPr lang="el-GR" sz="3000" b="1" u="sng" dirty="0"/>
              <a:t>παγκόσμιας βαρύτητας</a:t>
            </a:r>
            <a:r>
              <a:rPr lang="el-GR" sz="3000" dirty="0"/>
              <a:t>, που κυριάρχησε στην άποψη των επιστημόνων για το φυσικό σύμπαν. Έχει διαμορφώσει τους "τρεις νόμους της κίνησης" που διέπουν την κίνηση όλων των αντικειμένων ανά πάσα στιγμή και υπό όλες τις </a:t>
            </a:r>
            <a:r>
              <a:rPr lang="el-GR" sz="3000" dirty="0" smtClean="0"/>
              <a:t>περιστάσεις</a:t>
            </a:r>
            <a:r>
              <a:rPr lang="en-US" sz="3000" dirty="0" smtClean="0"/>
              <a:t>.</a:t>
            </a:r>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2</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1628800"/>
            <a:ext cx="1781802" cy="245402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fontScale="92500" lnSpcReduction="20000"/>
          </a:bodyPr>
          <a:lstStyle/>
          <a:p>
            <a:r>
              <a:rPr lang="el-GR" sz="3000" b="1" u="sng" dirty="0"/>
              <a:t>Ο 1ος νόμος του Νεύτωνα</a:t>
            </a:r>
            <a:r>
              <a:rPr lang="en-US" sz="3000" b="1" u="sng" dirty="0"/>
              <a:t>: </a:t>
            </a:r>
            <a:r>
              <a:rPr lang="el-GR" sz="3000" dirty="0"/>
              <a:t>Κάθε σώμα, που βρίσκεται μέσα σε ένα αδρανειακό σύστημα, διατηρεί την κατάσταση ηρεμίας, ή ευθύγραμμης και η ομαλής κίνησής του, εφόσον καμία εξωτερική δύναμη δεν επιδρά για τη μεταβολή της ή η συνισταμένη των δυνάμεων ισούται με 0.</a:t>
            </a:r>
            <a:endParaRPr lang="en-US" sz="3000" dirty="0"/>
          </a:p>
          <a:p>
            <a:endParaRPr lang="el-GR" sz="3000" b="1" u="sng" dirty="0"/>
          </a:p>
          <a:p>
            <a:r>
              <a:rPr lang="el-GR" sz="3000" b="1" u="sng" dirty="0"/>
              <a:t>Ο 2ος νόμος του Νεύτωνα</a:t>
            </a:r>
            <a:r>
              <a:rPr lang="en-US" sz="3000" b="1" u="sng" dirty="0"/>
              <a:t>:</a:t>
            </a:r>
            <a:r>
              <a:rPr lang="en-US" sz="3000" b="1" dirty="0"/>
              <a:t> </a:t>
            </a:r>
            <a:r>
              <a:rPr lang="el-GR" sz="3000" dirty="0"/>
              <a:t>Η δύναμη ισούται με το γινόμενο της μάζας του που επικρατεί εκεί, επί την επιτάχυνση που αποκτά.</a:t>
            </a:r>
          </a:p>
          <a:p>
            <a:pPr marL="0" indent="0">
              <a:buNone/>
            </a:pPr>
            <a:endParaRPr lang="en-US" sz="3000" dirty="0"/>
          </a:p>
          <a:p>
            <a:r>
              <a:rPr lang="el-GR" sz="3000" b="1" u="sng" dirty="0"/>
              <a:t>Ο 3ος Νόμος του Νεύτωνα</a:t>
            </a:r>
            <a:r>
              <a:rPr lang="en-US" sz="3000" b="1" u="sng" dirty="0"/>
              <a:t>: </a:t>
            </a:r>
            <a:r>
              <a:rPr lang="el-GR" sz="3000" dirty="0"/>
              <a:t>Για κάθε δράση μιας δύναμης, υπάρχει μια αντίθετη και ισοδύναμη δύναμη </a:t>
            </a:r>
            <a:r>
              <a:rPr lang="el-GR" sz="3000" dirty="0" smtClean="0"/>
              <a:t>αντίδρασης</a:t>
            </a:r>
            <a:r>
              <a:rPr lang="en-US" sz="3000" dirty="0" smtClean="0"/>
              <a:t>.</a:t>
            </a:r>
            <a:endParaRPr lang="en-GB" sz="3000" dirty="0" smtClean="0"/>
          </a:p>
          <a:p>
            <a:endParaRPr lang="en-GB" sz="3000" dirty="0" smtClean="0"/>
          </a:p>
          <a:p>
            <a:endParaRPr lang="en-US" sz="3000"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3</a:t>
            </a:fld>
            <a:endParaRPr lang="en-US" dirty="0"/>
          </a:p>
        </p:txBody>
      </p:sp>
    </p:spTree>
    <p:extLst>
      <p:ext uri="{BB962C8B-B14F-4D97-AF65-F5344CB8AC3E}">
        <p14:creationId xmlns:p14="http://schemas.microsoft.com/office/powerpoint/2010/main" val="49991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363272" cy="6240756"/>
          </a:xfrm>
        </p:spPr>
        <p:txBody>
          <a:bodyPr>
            <a:normAutofit/>
          </a:bodyPr>
          <a:lstStyle/>
          <a:p>
            <a:pPr marL="0" indent="0" algn="ctr">
              <a:buNone/>
            </a:pPr>
            <a:r>
              <a:rPr lang="en-US" sz="3000" b="1" dirty="0" smtClean="0"/>
              <a:t>2</a:t>
            </a:r>
            <a:r>
              <a:rPr lang="el-GR" sz="3000" b="1" dirty="0" err="1" smtClean="0"/>
              <a:t>ος</a:t>
            </a:r>
            <a:r>
              <a:rPr lang="el-GR" sz="3000" b="1" dirty="0" smtClean="0"/>
              <a:t> </a:t>
            </a:r>
            <a:r>
              <a:rPr lang="el-GR" sz="3000" b="1" dirty="0"/>
              <a:t>Νόμος της Κίνησης</a:t>
            </a:r>
            <a:r>
              <a:rPr lang="en-US" sz="3000" b="1" dirty="0" smtClean="0"/>
              <a:t>:</a:t>
            </a:r>
          </a:p>
          <a:p>
            <a:pPr marL="0" indent="0" algn="ctr">
              <a:buNone/>
            </a:pPr>
            <a:endParaRPr lang="en-US" sz="3000" dirty="0"/>
          </a:p>
          <a:p>
            <a:r>
              <a:rPr lang="el-GR" sz="3000" i="1" dirty="0" smtClean="0">
                <a:solidFill>
                  <a:schemeClr val="accent6">
                    <a:lumMod val="50000"/>
                  </a:schemeClr>
                </a:solidFill>
              </a:rPr>
              <a:t>Η </a:t>
            </a:r>
            <a:r>
              <a:rPr lang="el-GR" sz="3000" i="1" dirty="0">
                <a:solidFill>
                  <a:schemeClr val="accent6">
                    <a:lumMod val="50000"/>
                  </a:schemeClr>
                </a:solidFill>
              </a:rPr>
              <a:t>καθαρή δύναμη (F) ενός αντικειμένου ισούται με </a:t>
            </a:r>
            <a:r>
              <a:rPr lang="el-GR" sz="3000" i="1" dirty="0" smtClean="0">
                <a:solidFill>
                  <a:schemeClr val="accent6">
                    <a:lumMod val="50000"/>
                  </a:schemeClr>
                </a:solidFill>
              </a:rPr>
              <a:t>το γινόμενο </a:t>
            </a:r>
            <a:r>
              <a:rPr lang="el-GR" sz="3000" i="1" dirty="0" smtClean="0">
                <a:solidFill>
                  <a:schemeClr val="accent6">
                    <a:lumMod val="50000"/>
                  </a:schemeClr>
                </a:solidFill>
              </a:rPr>
              <a:t>της </a:t>
            </a:r>
            <a:r>
              <a:rPr lang="el-GR" sz="3000" i="1" dirty="0">
                <a:solidFill>
                  <a:schemeClr val="accent6">
                    <a:lumMod val="50000"/>
                  </a:schemeClr>
                </a:solidFill>
              </a:rPr>
              <a:t>μάζας (m) </a:t>
            </a:r>
            <a:r>
              <a:rPr lang="el-GR" sz="3000" i="1" dirty="0" smtClean="0">
                <a:solidFill>
                  <a:schemeClr val="accent6">
                    <a:lumMod val="50000"/>
                  </a:schemeClr>
                </a:solidFill>
              </a:rPr>
              <a:t>επί </a:t>
            </a:r>
            <a:r>
              <a:rPr lang="el-GR" sz="3000" i="1" u="sng" dirty="0" smtClean="0">
                <a:solidFill>
                  <a:schemeClr val="accent6">
                    <a:lumMod val="50000"/>
                  </a:schemeClr>
                </a:solidFill>
              </a:rPr>
              <a:t>και </a:t>
            </a:r>
            <a:r>
              <a:rPr lang="el-GR" sz="3000" i="1" dirty="0">
                <a:solidFill>
                  <a:schemeClr val="accent6">
                    <a:lumMod val="50000"/>
                  </a:schemeClr>
                </a:solidFill>
              </a:rPr>
              <a:t>της επιτάχυνσης (a) ή F = ma.</a:t>
            </a:r>
            <a:endParaRPr lang="en-US" sz="3000" i="1" dirty="0" smtClean="0">
              <a:solidFill>
                <a:schemeClr val="accent6">
                  <a:lumMod val="50000"/>
                </a:schemeClr>
              </a:solidFill>
            </a:endParaRPr>
          </a:p>
          <a:p>
            <a:endParaRPr lang="en-US" sz="3000" i="1" dirty="0">
              <a:solidFill>
                <a:schemeClr val="accent6">
                  <a:lumMod val="50000"/>
                </a:schemeClr>
              </a:solidFill>
            </a:endParaRPr>
          </a:p>
          <a:p>
            <a:pPr marL="0" indent="0">
              <a:buNone/>
            </a:pPr>
            <a:endParaRPr lang="en-US" sz="3000" dirty="0" smtClean="0">
              <a:solidFill>
                <a:schemeClr val="accent6">
                  <a:lumMod val="50000"/>
                </a:schemeClr>
              </a:solidFill>
            </a:endParaRPr>
          </a:p>
          <a:p>
            <a:pPr marL="0" indent="0">
              <a:buNone/>
            </a:pPr>
            <a:endParaRPr lang="en-US" sz="3000" dirty="0" smtClean="0"/>
          </a:p>
          <a:p>
            <a:pPr marL="0" indent="0">
              <a:buNone/>
            </a:pPr>
            <a:endParaRPr lang="en-GB" sz="3000" dirty="0" smtClean="0"/>
          </a:p>
          <a:p>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4</a:t>
            </a:fld>
            <a:endParaRPr lang="en-US" dirty="0"/>
          </a:p>
        </p:txBody>
      </p:sp>
      <p:graphicFrame>
        <p:nvGraphicFramePr>
          <p:cNvPr id="6" name="Object 2"/>
          <p:cNvGraphicFramePr>
            <a:graphicFrameLocks noChangeAspect="1"/>
          </p:cNvGraphicFramePr>
          <p:nvPr>
            <p:extLst>
              <p:ext uri="{D42A27DB-BD31-4B8C-83A1-F6EECF244321}">
                <p14:modId xmlns:p14="http://schemas.microsoft.com/office/powerpoint/2010/main" val="430602004"/>
              </p:ext>
            </p:extLst>
          </p:nvPr>
        </p:nvGraphicFramePr>
        <p:xfrm>
          <a:off x="3733800" y="3000372"/>
          <a:ext cx="1865313" cy="731838"/>
        </p:xfrm>
        <a:graphic>
          <a:graphicData uri="http://schemas.openxmlformats.org/presentationml/2006/ole">
            <mc:AlternateContent xmlns:mc="http://schemas.openxmlformats.org/markup-compatibility/2006">
              <mc:Choice xmlns:v="urn:schemas-microsoft-com:vml" Requires="v">
                <p:oleObj spid="_x0000_s2110" name="Equation" r:id="rId4" imgW="576000" imgH="191880" progId="Equation.3">
                  <p:embed/>
                </p:oleObj>
              </mc:Choice>
              <mc:Fallback>
                <p:oleObj name="Equation" r:id="rId4" imgW="576000" imgH="191880" progId="Equation.3">
                  <p:embed/>
                  <p:pic>
                    <p:nvPicPr>
                      <p:cNvPr id="0" name="Picture 52"/>
                      <p:cNvPicPr>
                        <a:picLocks noChangeAspect="1" noChangeArrowheads="1"/>
                      </p:cNvPicPr>
                      <p:nvPr/>
                    </p:nvPicPr>
                    <p:blipFill>
                      <a:blip r:embed="rId5">
                        <a:extLst>
                          <a:ext uri="{28A0092B-C50C-407E-A947-70E740481C1C}">
                            <a14:useLocalDpi xmlns:a14="http://schemas.microsoft.com/office/drawing/2010/main" val="0"/>
                          </a:ext>
                        </a:extLst>
                      </a:blip>
                      <a:srcRect l="-4309" r="-3412" b="-21690"/>
                      <a:stretch>
                        <a:fillRect/>
                      </a:stretch>
                    </p:blipFill>
                    <p:spPr bwMode="auto">
                      <a:xfrm>
                        <a:off x="3733800" y="3000372"/>
                        <a:ext cx="1865313" cy="731838"/>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pSp>
        <p:nvGrpSpPr>
          <p:cNvPr id="7" name="Group 47"/>
          <p:cNvGrpSpPr>
            <a:grpSpLocks/>
          </p:cNvGrpSpPr>
          <p:nvPr/>
        </p:nvGrpSpPr>
        <p:grpSpPr bwMode="auto">
          <a:xfrm>
            <a:off x="2419350" y="3705225"/>
            <a:ext cx="1806575" cy="2197747"/>
            <a:chOff x="500" y="1961"/>
            <a:chExt cx="1138" cy="1893"/>
          </a:xfrm>
        </p:grpSpPr>
        <p:sp>
          <p:nvSpPr>
            <p:cNvPr id="8" name="Rectangle 40"/>
            <p:cNvSpPr>
              <a:spLocks noChangeArrowheads="1"/>
            </p:cNvSpPr>
            <p:nvPr/>
          </p:nvSpPr>
          <p:spPr bwMode="auto">
            <a:xfrm>
              <a:off x="500" y="2184"/>
              <a:ext cx="1138"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charset="0"/>
                  <a:ea typeface="MS PGothic" pitchFamily="34" charset="-128"/>
                </a:defRPr>
              </a:lvl9pPr>
            </a:lstStyle>
            <a:p>
              <a:r>
                <a:rPr lang="ja-JP" altLang="en-US" sz="2000" b="1" dirty="0">
                  <a:solidFill>
                    <a:srgbClr val="7030A0"/>
                  </a:solidFill>
                </a:rPr>
                <a:t>“</a:t>
              </a:r>
              <a:r>
                <a:rPr lang="en-US" altLang="ja-JP" sz="2000" b="1" dirty="0">
                  <a:solidFill>
                    <a:srgbClr val="7030A0"/>
                  </a:solidFill>
                </a:rPr>
                <a:t>sigma</a:t>
              </a:r>
              <a:r>
                <a:rPr lang="ja-JP" altLang="en-US" sz="2000" b="1" dirty="0">
                  <a:solidFill>
                    <a:srgbClr val="7030A0"/>
                  </a:solidFill>
                </a:rPr>
                <a:t>”</a:t>
              </a:r>
              <a:r>
                <a:rPr lang="en-US" altLang="ja-JP" sz="2000" b="1" dirty="0">
                  <a:solidFill>
                    <a:srgbClr val="7030A0"/>
                  </a:solidFill>
                </a:rPr>
                <a:t> = </a:t>
              </a:r>
              <a:r>
                <a:rPr lang="el-GR" altLang="ja-JP" sz="2000" b="1" dirty="0">
                  <a:solidFill>
                    <a:srgbClr val="7030A0"/>
                  </a:solidFill>
                </a:rPr>
                <a:t>άθροισμα</a:t>
              </a:r>
            </a:p>
            <a:p>
              <a:r>
                <a:rPr lang="el-GR" altLang="ja-JP" sz="2000" b="1" dirty="0">
                  <a:solidFill>
                    <a:srgbClr val="7030A0"/>
                  </a:solidFill>
                </a:rPr>
                <a:t>όλων των δυνάμεων ή</a:t>
              </a:r>
            </a:p>
            <a:p>
              <a:r>
                <a:rPr lang="el-GR" altLang="ja-JP" sz="2000" b="1" dirty="0">
                  <a:solidFill>
                    <a:srgbClr val="7030A0"/>
                  </a:solidFill>
                </a:rPr>
                <a:t>καθαρή δύναμη</a:t>
              </a:r>
              <a:r>
                <a:rPr lang="en-US" altLang="el-GR" sz="2000" b="1" dirty="0" smtClean="0">
                  <a:solidFill>
                    <a:srgbClr val="7030A0"/>
                  </a:solidFill>
                </a:rPr>
                <a:t>.</a:t>
              </a:r>
              <a:endParaRPr lang="en-US" altLang="el-GR" sz="2000" b="1" dirty="0">
                <a:solidFill>
                  <a:srgbClr val="7030A0"/>
                </a:solidFill>
              </a:endParaRPr>
            </a:p>
          </p:txBody>
        </p:sp>
        <p:sp>
          <p:nvSpPr>
            <p:cNvPr id="9" name="Line 41"/>
            <p:cNvSpPr>
              <a:spLocks noChangeShapeType="1"/>
            </p:cNvSpPr>
            <p:nvPr/>
          </p:nvSpPr>
          <p:spPr bwMode="auto">
            <a:xfrm flipV="1">
              <a:off x="1096" y="1961"/>
              <a:ext cx="268" cy="224"/>
            </a:xfrm>
            <a:prstGeom prst="line">
              <a:avLst/>
            </a:prstGeom>
            <a:noFill/>
            <a:ln w="38100">
              <a:solidFill>
                <a:srgbClr val="9900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10" name="Group 48"/>
          <p:cNvGrpSpPr>
            <a:grpSpLocks/>
          </p:cNvGrpSpPr>
          <p:nvPr/>
        </p:nvGrpSpPr>
        <p:grpSpPr bwMode="auto">
          <a:xfrm>
            <a:off x="5238754" y="3700463"/>
            <a:ext cx="3489332" cy="1131887"/>
            <a:chOff x="1700" y="1936"/>
            <a:chExt cx="2198" cy="713"/>
          </a:xfrm>
        </p:grpSpPr>
        <p:sp>
          <p:nvSpPr>
            <p:cNvPr id="11" name="Rectangle 42"/>
            <p:cNvSpPr>
              <a:spLocks noChangeArrowheads="1"/>
            </p:cNvSpPr>
            <p:nvPr/>
          </p:nvSpPr>
          <p:spPr bwMode="auto">
            <a:xfrm>
              <a:off x="1700" y="2184"/>
              <a:ext cx="2198"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charset="0"/>
                  <a:ea typeface="MS PGothic" pitchFamily="34" charset="-128"/>
                </a:defRPr>
              </a:lvl9pPr>
            </a:lstStyle>
            <a:p>
              <a:pPr>
                <a:lnSpc>
                  <a:spcPct val="70000"/>
                </a:lnSpc>
              </a:pPr>
              <a:r>
                <a:rPr lang="el-GR" altLang="el-GR" sz="2000" b="1" i="1" dirty="0" smtClean="0">
                  <a:solidFill>
                    <a:srgbClr val="7030A0"/>
                  </a:solidFill>
                </a:rPr>
                <a:t>Τα </a:t>
              </a:r>
              <a:r>
                <a:rPr lang="en-US" altLang="el-GR" sz="2000" b="1" i="1" dirty="0" smtClean="0">
                  <a:solidFill>
                    <a:srgbClr val="7030A0"/>
                  </a:solidFill>
                </a:rPr>
                <a:t>F</a:t>
              </a:r>
              <a:r>
                <a:rPr lang="en-US" altLang="el-GR" sz="2000" b="1" dirty="0" smtClean="0">
                  <a:solidFill>
                    <a:srgbClr val="7030A0"/>
                  </a:solidFill>
                </a:rPr>
                <a:t> </a:t>
              </a:r>
              <a:r>
                <a:rPr lang="el-GR" altLang="el-GR" sz="2000" b="1" dirty="0" smtClean="0">
                  <a:solidFill>
                    <a:srgbClr val="7030A0"/>
                  </a:solidFill>
                </a:rPr>
                <a:t>και</a:t>
              </a:r>
              <a:r>
                <a:rPr lang="en-US" altLang="el-GR" sz="2000" b="1" dirty="0" smtClean="0">
                  <a:solidFill>
                    <a:srgbClr val="7030A0"/>
                  </a:solidFill>
                </a:rPr>
                <a:t> </a:t>
              </a:r>
              <a:r>
                <a:rPr lang="en-US" altLang="el-GR" sz="2000" b="1" i="1" dirty="0">
                  <a:solidFill>
                    <a:srgbClr val="7030A0"/>
                  </a:solidFill>
                </a:rPr>
                <a:t>a</a:t>
              </a:r>
              <a:endParaRPr lang="en-US" altLang="el-GR" sz="2000" b="1" dirty="0">
                <a:solidFill>
                  <a:srgbClr val="7030A0"/>
                </a:solidFill>
              </a:endParaRPr>
            </a:p>
            <a:p>
              <a:pPr>
                <a:lnSpc>
                  <a:spcPct val="70000"/>
                </a:lnSpc>
              </a:pPr>
              <a:r>
                <a:rPr lang="el-GR" altLang="el-GR" sz="2000" b="1" dirty="0" smtClean="0">
                  <a:solidFill>
                    <a:srgbClr val="7030A0"/>
                  </a:solidFill>
                </a:rPr>
                <a:t>είναι</a:t>
              </a:r>
              <a:r>
                <a:rPr lang="en-US" altLang="el-GR" sz="2000" b="1" dirty="0" smtClean="0">
                  <a:solidFill>
                    <a:srgbClr val="7030A0"/>
                  </a:solidFill>
                </a:rPr>
                <a:t> </a:t>
              </a:r>
              <a:r>
                <a:rPr lang="el-GR" altLang="el-GR" sz="2000" b="1" dirty="0">
                  <a:solidFill>
                    <a:srgbClr val="7030A0"/>
                  </a:solidFill>
                </a:rPr>
                <a:t>διανύσματα</a:t>
              </a:r>
              <a:r>
                <a:rPr lang="en-US" altLang="el-GR" sz="2000" b="1" dirty="0" smtClean="0">
                  <a:solidFill>
                    <a:srgbClr val="7030A0"/>
                  </a:solidFill>
                </a:rPr>
                <a:t>,</a:t>
              </a:r>
              <a:endParaRPr lang="en-US" altLang="el-GR" sz="2000" b="1" dirty="0">
                <a:solidFill>
                  <a:srgbClr val="7030A0"/>
                </a:solidFill>
              </a:endParaRPr>
            </a:p>
            <a:p>
              <a:pPr>
                <a:lnSpc>
                  <a:spcPct val="70000"/>
                </a:lnSpc>
              </a:pPr>
              <a:r>
                <a:rPr lang="el-GR" altLang="el-GR" sz="2000" b="1" dirty="0" smtClean="0">
                  <a:solidFill>
                    <a:srgbClr val="7030A0"/>
                  </a:solidFill>
                </a:rPr>
                <a:t>η μάζα </a:t>
              </a:r>
              <a:r>
                <a:rPr lang="el-GR" altLang="el-GR" sz="2000" b="1" dirty="0" smtClean="0">
                  <a:solidFill>
                    <a:srgbClr val="7030A0"/>
                  </a:solidFill>
                </a:rPr>
                <a:t>είναι</a:t>
              </a:r>
              <a:r>
                <a:rPr lang="en-US" altLang="el-GR" sz="2000" b="1" dirty="0">
                  <a:solidFill>
                    <a:srgbClr val="7030A0"/>
                  </a:solidFill>
                </a:rPr>
                <a:t> </a:t>
              </a:r>
              <a:r>
                <a:rPr lang="el-GR" altLang="el-GR" sz="2000" b="1" dirty="0" err="1" smtClean="0">
                  <a:solidFill>
                    <a:srgbClr val="7030A0"/>
                  </a:solidFill>
                </a:rPr>
                <a:t>βαθμωτό</a:t>
              </a:r>
              <a:r>
                <a:rPr lang="el-GR" altLang="el-GR" sz="2000" b="1" dirty="0" smtClean="0">
                  <a:solidFill>
                    <a:srgbClr val="7030A0"/>
                  </a:solidFill>
                </a:rPr>
                <a:t> </a:t>
              </a:r>
              <a:r>
                <a:rPr lang="el-GR" altLang="el-GR" sz="2000" b="1" dirty="0" smtClean="0">
                  <a:solidFill>
                    <a:srgbClr val="7030A0"/>
                  </a:solidFill>
                </a:rPr>
                <a:t>μέγεθος</a:t>
              </a:r>
              <a:endParaRPr lang="en-US" altLang="el-GR" sz="2000" b="1" dirty="0">
                <a:solidFill>
                  <a:srgbClr val="7030A0"/>
                </a:solidFill>
              </a:endParaRPr>
            </a:p>
          </p:txBody>
        </p:sp>
        <p:sp>
          <p:nvSpPr>
            <p:cNvPr id="12" name="Line 43"/>
            <p:cNvSpPr>
              <a:spLocks noChangeShapeType="1"/>
            </p:cNvSpPr>
            <p:nvPr/>
          </p:nvSpPr>
          <p:spPr bwMode="auto">
            <a:xfrm flipH="1" flipV="1">
              <a:off x="1712" y="1936"/>
              <a:ext cx="248" cy="224"/>
            </a:xfrm>
            <a:prstGeom prst="line">
              <a:avLst/>
            </a:prstGeom>
            <a:noFill/>
            <a:ln w="38100">
              <a:solidFill>
                <a:srgbClr val="9900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graphicFrame>
        <p:nvGraphicFramePr>
          <p:cNvPr id="13" name="Object 2"/>
          <p:cNvGraphicFramePr>
            <a:graphicFrameLocks noChangeAspect="1"/>
          </p:cNvGraphicFramePr>
          <p:nvPr>
            <p:extLst>
              <p:ext uri="{D42A27DB-BD31-4B8C-83A1-F6EECF244321}">
                <p14:modId xmlns:p14="http://schemas.microsoft.com/office/powerpoint/2010/main" val="2501836716"/>
              </p:ext>
            </p:extLst>
          </p:nvPr>
        </p:nvGraphicFramePr>
        <p:xfrm>
          <a:off x="3923928" y="5085184"/>
          <a:ext cx="1581150" cy="1463675"/>
        </p:xfrm>
        <a:graphic>
          <a:graphicData uri="http://schemas.openxmlformats.org/presentationml/2006/ole">
            <mc:AlternateContent xmlns:mc="http://schemas.openxmlformats.org/markup-compatibility/2006">
              <mc:Choice xmlns:v="urn:schemas-microsoft-com:vml" Requires="v">
                <p:oleObj spid="_x0000_s2111" name="Equation" r:id="rId6" imgW="484560" imgH="393120" progId="Equation.3">
                  <p:embed/>
                </p:oleObj>
              </mc:Choice>
              <mc:Fallback>
                <p:oleObj name="Equation" r:id="rId6" imgW="484560" imgH="393120" progId="Equation.3">
                  <p:embed/>
                  <p:pic>
                    <p:nvPicPr>
                      <p:cNvPr id="0" name="Picture 53"/>
                      <p:cNvPicPr>
                        <a:picLocks noChangeAspect="1" noChangeArrowheads="1"/>
                      </p:cNvPicPr>
                      <p:nvPr/>
                    </p:nvPicPr>
                    <p:blipFill>
                      <a:blip r:embed="rId7">
                        <a:extLst>
                          <a:ext uri="{28A0092B-C50C-407E-A947-70E740481C1C}">
                            <a14:useLocalDpi xmlns:a14="http://schemas.microsoft.com/office/drawing/2010/main" val="0"/>
                          </a:ext>
                        </a:extLst>
                      </a:blip>
                      <a:srcRect l="-4309" r="-3412" b="-21690"/>
                      <a:stretch>
                        <a:fillRect/>
                      </a:stretch>
                    </p:blipFill>
                    <p:spPr bwMode="auto">
                      <a:xfrm>
                        <a:off x="3923928" y="5085184"/>
                        <a:ext cx="1581150" cy="146367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77556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6096740"/>
          </a:xfrm>
        </p:spPr>
        <p:txBody>
          <a:bodyPr>
            <a:normAutofit fontScale="85000" lnSpcReduction="20000"/>
          </a:bodyPr>
          <a:lstStyle/>
          <a:p>
            <a:pPr marL="0" indent="0" algn="ctr">
              <a:buNone/>
            </a:pPr>
            <a:r>
              <a:rPr lang="en-US" sz="3000" b="1" dirty="0" smtClean="0"/>
              <a:t>2</a:t>
            </a:r>
            <a:r>
              <a:rPr lang="el-GR" sz="3000" b="1" dirty="0" err="1" smtClean="0"/>
              <a:t>ος</a:t>
            </a:r>
            <a:r>
              <a:rPr lang="el-GR" sz="3000" b="1" dirty="0" smtClean="0"/>
              <a:t> </a:t>
            </a:r>
            <a:r>
              <a:rPr lang="el-GR" sz="3000" b="1" dirty="0"/>
              <a:t>Νόμος της Κίνησης</a:t>
            </a:r>
            <a:r>
              <a:rPr lang="en-US" sz="3000" b="1" dirty="0" smtClean="0"/>
              <a:t>:</a:t>
            </a:r>
          </a:p>
          <a:p>
            <a:pPr marL="0" indent="0">
              <a:buNone/>
            </a:pPr>
            <a:endParaRPr lang="en-US" sz="3000" dirty="0" smtClean="0"/>
          </a:p>
          <a:p>
            <a:r>
              <a:rPr lang="el-GR" sz="3000" dirty="0" smtClean="0"/>
              <a:t>Όταν </a:t>
            </a:r>
            <a:r>
              <a:rPr lang="el-GR" sz="3000" dirty="0"/>
              <a:t>η μάζα είναι σε χιλιόγραμμα (</a:t>
            </a:r>
            <a:r>
              <a:rPr lang="el-GR" sz="3000" dirty="0" err="1"/>
              <a:t>kg</a:t>
            </a:r>
            <a:r>
              <a:rPr lang="el-GR" sz="3000" dirty="0"/>
              <a:t>) και η επιτάχυνση είναι σε </a:t>
            </a:r>
            <a:r>
              <a:rPr lang="el-GR" sz="3000" dirty="0" smtClean="0"/>
              <a:t>m/s/s </a:t>
            </a:r>
            <a:r>
              <a:rPr lang="el-GR" sz="3000" dirty="0"/>
              <a:t>(ή </a:t>
            </a:r>
            <a:r>
              <a:rPr lang="en-US" sz="3000" dirty="0"/>
              <a:t>m/s</a:t>
            </a:r>
            <a:r>
              <a:rPr lang="en-US" sz="3000" baseline="30000" dirty="0"/>
              <a:t>2</a:t>
            </a:r>
            <a:r>
              <a:rPr lang="el-GR" sz="3000" dirty="0" smtClean="0"/>
              <a:t>), </a:t>
            </a:r>
            <a:r>
              <a:rPr lang="el-GR" sz="3000" dirty="0"/>
              <a:t>η μονάδα δύναμης είναι σε </a:t>
            </a:r>
            <a:r>
              <a:rPr lang="el-GR" sz="3000" dirty="0" smtClean="0"/>
              <a:t>newton</a:t>
            </a:r>
            <a:r>
              <a:rPr lang="en-US" sz="3000" dirty="0" smtClean="0"/>
              <a:t>s</a:t>
            </a:r>
            <a:r>
              <a:rPr lang="el-GR" sz="3000" dirty="0" smtClean="0"/>
              <a:t> </a:t>
            </a:r>
            <a:r>
              <a:rPr lang="el-GR" sz="3000" dirty="0"/>
              <a:t>(N)</a:t>
            </a:r>
            <a:r>
              <a:rPr lang="en-US" sz="3000" dirty="0" smtClean="0"/>
              <a:t>.</a:t>
            </a:r>
            <a:endParaRPr lang="en-US" sz="3000" dirty="0"/>
          </a:p>
          <a:p>
            <a:pPr lvl="1">
              <a:buFont typeface="Arial" panose="020B0604020202020204" pitchFamily="34" charset="0"/>
              <a:buChar char="•"/>
            </a:pPr>
            <a:r>
              <a:rPr lang="en-US" sz="3000" b="1" dirty="0"/>
              <a:t>1 N = </a:t>
            </a:r>
            <a:r>
              <a:rPr lang="el-GR" sz="3000" b="1" dirty="0" smtClean="0"/>
              <a:t>η </a:t>
            </a:r>
            <a:r>
              <a:rPr lang="el-GR" sz="3000" b="1" dirty="0"/>
              <a:t>δύναμη που απαιτείται για την </a:t>
            </a:r>
            <a:r>
              <a:rPr lang="el-GR" sz="3000" b="1" dirty="0" smtClean="0"/>
              <a:t>επιτάχυνση </a:t>
            </a:r>
            <a:r>
              <a:rPr lang="el-GR" sz="3000" b="1" dirty="0"/>
              <a:t>1 </a:t>
            </a:r>
            <a:r>
              <a:rPr lang="el-GR" sz="3000" b="1" dirty="0" err="1"/>
              <a:t>kg</a:t>
            </a:r>
            <a:r>
              <a:rPr lang="el-GR" sz="3000" b="1" dirty="0"/>
              <a:t> μάζας σε 1 </a:t>
            </a:r>
            <a:r>
              <a:rPr lang="el-GR" sz="3000" b="1" dirty="0" smtClean="0"/>
              <a:t>μέτρο/δευτερόλεπτο/δευτερόλεπτο</a:t>
            </a:r>
            <a:r>
              <a:rPr lang="en-US" sz="3000" b="1" dirty="0" smtClean="0"/>
              <a:t>.</a:t>
            </a:r>
            <a:endParaRPr lang="en-GB" sz="3000" b="1" dirty="0"/>
          </a:p>
          <a:p>
            <a:pPr marL="0" indent="0">
              <a:buNone/>
            </a:pPr>
            <a:endParaRPr lang="en-US" sz="3000" u="sng" dirty="0" smtClean="0"/>
          </a:p>
          <a:p>
            <a:r>
              <a:rPr lang="el-GR" sz="3000" u="sng" dirty="0" smtClean="0"/>
              <a:t>Παράδειγμα</a:t>
            </a:r>
            <a:r>
              <a:rPr lang="el-GR" sz="3000" dirty="0"/>
              <a:t>: Πόση δύναμη χρειάζεστε για να επιταχύνετε ένα αυτοκίνητο 1400 κιλών 2 μέτρα ανά </a:t>
            </a:r>
            <a:r>
              <a:rPr lang="el-GR" sz="3000" dirty="0" smtClean="0"/>
              <a:t>δευτερόλεπτο/ανά </a:t>
            </a:r>
            <a:r>
              <a:rPr lang="el-GR" sz="3000" dirty="0"/>
              <a:t>δευτερόλεπτο</a:t>
            </a:r>
            <a:r>
              <a:rPr lang="el-GR" sz="3000" dirty="0" smtClean="0"/>
              <a:t>;</a:t>
            </a:r>
            <a:endParaRPr lang="en-US" sz="3000" dirty="0"/>
          </a:p>
          <a:p>
            <a:pPr marL="971550" lvl="1" indent="-514350">
              <a:buFont typeface="+mj-lt"/>
              <a:buAutoNum type="arabicPeriod"/>
            </a:pPr>
            <a:r>
              <a:rPr lang="el-GR" sz="2600" dirty="0" smtClean="0"/>
              <a:t>Εφαρμόστε </a:t>
            </a:r>
            <a:r>
              <a:rPr lang="el-GR" sz="2600" dirty="0"/>
              <a:t>τον τύπο</a:t>
            </a:r>
            <a:r>
              <a:rPr lang="en-US" sz="2600" dirty="0" smtClean="0"/>
              <a:t> </a:t>
            </a:r>
            <a:r>
              <a:rPr lang="en-US" sz="2600" dirty="0" smtClean="0">
                <a:solidFill>
                  <a:srgbClr val="FF0000"/>
                </a:solidFill>
              </a:rPr>
              <a:t>(F </a:t>
            </a:r>
            <a:r>
              <a:rPr lang="en-US" sz="2600" dirty="0">
                <a:solidFill>
                  <a:srgbClr val="FF0000"/>
                </a:solidFill>
              </a:rPr>
              <a:t>= </a:t>
            </a:r>
            <a:r>
              <a:rPr lang="en-US" sz="2600" dirty="0" smtClean="0">
                <a:solidFill>
                  <a:srgbClr val="FF0000"/>
                </a:solidFill>
              </a:rPr>
              <a:t>ma)</a:t>
            </a:r>
          </a:p>
          <a:p>
            <a:pPr marL="971550" lvl="1" indent="-514350">
              <a:buFont typeface="+mj-lt"/>
              <a:buAutoNum type="arabicPeriod"/>
            </a:pPr>
            <a:r>
              <a:rPr lang="el-GR" sz="2600" dirty="0" smtClean="0"/>
              <a:t>Συμπληρώστε </a:t>
            </a:r>
            <a:r>
              <a:rPr lang="el-GR" sz="2600" dirty="0"/>
              <a:t>συγκεκριμένους αριθμούς και μονάδες </a:t>
            </a:r>
            <a:r>
              <a:rPr lang="en-US" sz="2600" dirty="0" smtClean="0">
                <a:solidFill>
                  <a:srgbClr val="FF0000"/>
                </a:solidFill>
              </a:rPr>
              <a:t>(</a:t>
            </a:r>
            <a:r>
              <a:rPr lang="el-GR" sz="2600" dirty="0">
                <a:solidFill>
                  <a:srgbClr val="FF0000"/>
                </a:solidFill>
              </a:rPr>
              <a:t>F = 1400 </a:t>
            </a:r>
            <a:r>
              <a:rPr lang="el-GR" sz="2600" dirty="0" err="1">
                <a:solidFill>
                  <a:srgbClr val="FF0000"/>
                </a:solidFill>
              </a:rPr>
              <a:t>kg</a:t>
            </a:r>
            <a:r>
              <a:rPr lang="el-GR" sz="2600" dirty="0">
                <a:solidFill>
                  <a:srgbClr val="FF0000"/>
                </a:solidFill>
              </a:rPr>
              <a:t> x 2 μέτρα ανά </a:t>
            </a:r>
            <a:r>
              <a:rPr lang="el-GR" sz="2600" dirty="0" smtClean="0">
                <a:solidFill>
                  <a:srgbClr val="FF0000"/>
                </a:solidFill>
              </a:rPr>
              <a:t>δευτερόλεπτο/δευτερόλεπτο</a:t>
            </a:r>
            <a:r>
              <a:rPr lang="en-US" sz="2600" dirty="0" smtClean="0">
                <a:solidFill>
                  <a:srgbClr val="FF0000"/>
                </a:solidFill>
              </a:rPr>
              <a:t>)</a:t>
            </a:r>
          </a:p>
          <a:p>
            <a:pPr marL="971550" lvl="1" indent="-514350">
              <a:buFont typeface="+mj-lt"/>
              <a:buAutoNum type="arabicPeriod"/>
            </a:pPr>
            <a:r>
              <a:rPr lang="el-GR" sz="2600" dirty="0" smtClean="0"/>
              <a:t>Υπολογίστε την απάντηση </a:t>
            </a:r>
            <a:r>
              <a:rPr lang="en-US" sz="2600" dirty="0" smtClean="0">
                <a:solidFill>
                  <a:srgbClr val="FF0000"/>
                </a:solidFill>
              </a:rPr>
              <a:t>(</a:t>
            </a:r>
            <a:r>
              <a:rPr lang="el-GR" sz="2600" dirty="0" smtClean="0">
                <a:solidFill>
                  <a:srgbClr val="FF0000"/>
                </a:solidFill>
              </a:rPr>
              <a:t>2800 κιλά-μέτρα/δευτερόλεπτο/δευτερόλεπτο </a:t>
            </a:r>
            <a:r>
              <a:rPr lang="el-GR" sz="2600" dirty="0">
                <a:solidFill>
                  <a:srgbClr val="FF0000"/>
                </a:solidFill>
              </a:rPr>
              <a:t>ή 2800 </a:t>
            </a:r>
            <a:r>
              <a:rPr lang="el-GR" sz="2600" dirty="0" smtClean="0">
                <a:solidFill>
                  <a:srgbClr val="FF0000"/>
                </a:solidFill>
              </a:rPr>
              <a:t>Ν)</a:t>
            </a:r>
            <a:endParaRPr lang="en-US" sz="2600" dirty="0">
              <a:solidFill>
                <a:srgbClr val="FF0000"/>
              </a:solidFill>
            </a:endParaRPr>
          </a:p>
          <a:p>
            <a:pPr marL="971550" lvl="1" indent="-514350">
              <a:buFont typeface="+mj-lt"/>
              <a:buAutoNum type="arabicPeriod"/>
            </a:pPr>
            <a:endParaRPr lang="en-US" sz="2600" dirty="0"/>
          </a:p>
          <a:p>
            <a:pPr marL="457200" lvl="1" indent="0">
              <a:buNone/>
            </a:pPr>
            <a:endParaRPr lang="en-US" sz="2600" dirty="0"/>
          </a:p>
          <a:p>
            <a:endParaRPr lang="en-US" sz="3000" dirty="0"/>
          </a:p>
          <a:p>
            <a:pPr marL="0" indent="0">
              <a:buNone/>
            </a:pPr>
            <a:endParaRPr lang="en-US" sz="3000" dirty="0"/>
          </a:p>
          <a:p>
            <a:endParaRPr lang="en-US" sz="3000" dirty="0"/>
          </a:p>
          <a:p>
            <a:endParaRPr lang="en-GB" sz="3000" dirty="0" smtClean="0"/>
          </a:p>
          <a:p>
            <a:pPr marL="0" indent="0">
              <a:buNone/>
            </a:pPr>
            <a:endParaRPr lang="en-GB" sz="3000" dirty="0" smtClean="0"/>
          </a:p>
          <a:p>
            <a:endParaRPr lang="en-US" sz="3000" dirty="0"/>
          </a:p>
          <a:p>
            <a:pPr marL="0" indent="0">
              <a:buNone/>
            </a:pP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5</a:t>
            </a:fld>
            <a:endParaRPr lang="en-US" dirty="0"/>
          </a:p>
        </p:txBody>
      </p:sp>
    </p:spTree>
    <p:extLst>
      <p:ext uri="{BB962C8B-B14F-4D97-AF65-F5344CB8AC3E}">
        <p14:creationId xmlns:p14="http://schemas.microsoft.com/office/powerpoint/2010/main" val="80805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lnSpcReduction="10000"/>
          </a:bodyPr>
          <a:lstStyle/>
          <a:p>
            <a:pPr marL="0" indent="0" algn="ctr">
              <a:buNone/>
            </a:pPr>
            <a:r>
              <a:rPr lang="en-US" sz="3000" b="1" dirty="0" smtClean="0"/>
              <a:t>2</a:t>
            </a:r>
            <a:r>
              <a:rPr lang="el-GR" sz="3000" b="1" dirty="0" err="1" smtClean="0"/>
              <a:t>ος</a:t>
            </a:r>
            <a:r>
              <a:rPr lang="el-GR" sz="3000" b="1" dirty="0" smtClean="0"/>
              <a:t> </a:t>
            </a:r>
            <a:r>
              <a:rPr lang="el-GR" sz="3000" b="1" dirty="0"/>
              <a:t>Νόμος της </a:t>
            </a:r>
            <a:r>
              <a:rPr lang="el-GR" sz="3000" b="1" dirty="0" smtClean="0"/>
              <a:t>Κίνησης</a:t>
            </a:r>
            <a:r>
              <a:rPr lang="en-US" sz="3000" b="1" dirty="0" smtClean="0"/>
              <a:t>:</a:t>
            </a:r>
          </a:p>
          <a:p>
            <a:pPr marL="0" indent="0" algn="ctr">
              <a:buNone/>
            </a:pPr>
            <a:endParaRPr lang="en-US" sz="3000" dirty="0" smtClean="0"/>
          </a:p>
          <a:p>
            <a:r>
              <a:rPr lang="el-GR" sz="3000" dirty="0" smtClean="0"/>
              <a:t>Αυτός </a:t>
            </a:r>
            <a:r>
              <a:rPr lang="el-GR" sz="3000" dirty="0"/>
              <a:t>ο </a:t>
            </a:r>
            <a:r>
              <a:rPr lang="el-GR" sz="3000" dirty="0" smtClean="0"/>
              <a:t>Νόμος </a:t>
            </a:r>
            <a:r>
              <a:rPr lang="el-GR" sz="3000" dirty="0"/>
              <a:t>αποδεικνύει ότι οι διάφορες μάζες </a:t>
            </a:r>
            <a:r>
              <a:rPr lang="el-GR" sz="3000" dirty="0" smtClean="0"/>
              <a:t>επιταχύνονται προς τη </a:t>
            </a:r>
            <a:r>
              <a:rPr lang="el-GR" sz="3000" dirty="0"/>
              <a:t>γη </a:t>
            </a:r>
            <a:r>
              <a:rPr lang="el-GR" sz="3000" b="1" u="sng" dirty="0"/>
              <a:t>με τον ίδιο ρυθμό</a:t>
            </a:r>
            <a:r>
              <a:rPr lang="el-GR" sz="3000" dirty="0"/>
              <a:t>, αν και μπορεί να έχουν </a:t>
            </a:r>
            <a:r>
              <a:rPr lang="el-GR" sz="3000" b="1" u="sng" dirty="0"/>
              <a:t>διαφορετικές </a:t>
            </a:r>
            <a:r>
              <a:rPr lang="el-GR" sz="3000" b="1" u="sng" dirty="0" smtClean="0"/>
              <a:t>δυνάμεις.</a:t>
            </a:r>
            <a:endParaRPr lang="en-US" sz="3000" b="1" u="sng" dirty="0" smtClean="0"/>
          </a:p>
          <a:p>
            <a:pPr marL="0" indent="0">
              <a:buNone/>
            </a:pPr>
            <a:endParaRPr lang="en-US" sz="3000" dirty="0" smtClean="0"/>
          </a:p>
          <a:p>
            <a:r>
              <a:rPr lang="el-GR" sz="3000" dirty="0" smtClean="0"/>
              <a:t>Τα </a:t>
            </a:r>
            <a:r>
              <a:rPr lang="el-GR" sz="3000" dirty="0"/>
              <a:t>αντικείμενα με διαφορετικές μάζες επιταχύνουν </a:t>
            </a:r>
            <a:r>
              <a:rPr lang="el-GR" sz="3000" dirty="0" smtClean="0"/>
              <a:t>προς το </a:t>
            </a:r>
            <a:r>
              <a:rPr lang="el-GR" sz="3000" dirty="0"/>
              <a:t>έδαφος με τον </a:t>
            </a:r>
            <a:r>
              <a:rPr lang="el-GR" sz="3000" b="1" u="sng" dirty="0"/>
              <a:t>ίδιο ρυθμό</a:t>
            </a:r>
            <a:r>
              <a:rPr lang="el-GR" sz="3000" dirty="0"/>
              <a:t>. Λόγω του 2ου νόμου, όμως, δεν χτυπούν το έδαφος με την ίδια δύναμη (δείτε την επόμενη διαφάνεια)</a:t>
            </a:r>
            <a:endParaRPr lang="en-US" sz="3000" dirty="0"/>
          </a:p>
          <a:p>
            <a:endParaRPr lang="en-US" sz="2600" dirty="0"/>
          </a:p>
          <a:p>
            <a:pPr marL="971550" lvl="1" indent="-514350">
              <a:buFont typeface="+mj-lt"/>
              <a:buAutoNum type="arabicPeriod"/>
            </a:pPr>
            <a:endParaRPr lang="en-US" sz="2600" dirty="0"/>
          </a:p>
          <a:p>
            <a:endParaRPr lang="en-US" sz="3000" dirty="0"/>
          </a:p>
          <a:p>
            <a:pPr marL="0" indent="0">
              <a:buNone/>
            </a:pPr>
            <a:endParaRPr lang="en-US" sz="3000" dirty="0"/>
          </a:p>
          <a:p>
            <a:endParaRPr lang="en-US" sz="3000" dirty="0"/>
          </a:p>
          <a:p>
            <a:endParaRPr lang="en-GB" sz="3000" dirty="0" smtClean="0"/>
          </a:p>
          <a:p>
            <a:pPr marL="0" indent="0">
              <a:buNone/>
            </a:pPr>
            <a:endParaRPr lang="en-GB" sz="3000" dirty="0" smtClean="0"/>
          </a:p>
          <a:p>
            <a:endParaRPr lang="en-US" sz="3000" dirty="0"/>
          </a:p>
          <a:p>
            <a:pPr marL="0" indent="0">
              <a:buNone/>
            </a:pP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6</a:t>
            </a:fld>
            <a:endParaRPr lang="en-US" dirty="0"/>
          </a:p>
        </p:txBody>
      </p:sp>
    </p:spTree>
    <p:extLst>
      <p:ext uri="{BB962C8B-B14F-4D97-AF65-F5344CB8AC3E}">
        <p14:creationId xmlns:p14="http://schemas.microsoft.com/office/powerpoint/2010/main" val="407631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pPr marL="0" indent="0" algn="ctr">
              <a:buNone/>
            </a:pPr>
            <a:r>
              <a:rPr lang="en-US" sz="3000" b="1" dirty="0" smtClean="0"/>
              <a:t>2</a:t>
            </a:r>
            <a:r>
              <a:rPr lang="el-GR" sz="3000" b="1" dirty="0" err="1" smtClean="0"/>
              <a:t>ος</a:t>
            </a:r>
            <a:r>
              <a:rPr lang="el-GR" sz="3000" b="1" dirty="0" smtClean="0"/>
              <a:t> </a:t>
            </a:r>
            <a:r>
              <a:rPr lang="el-GR" sz="3000" b="1" dirty="0"/>
              <a:t>Νόμος της Κίνησης</a:t>
            </a:r>
            <a:r>
              <a:rPr lang="en-US" sz="3000" b="1" dirty="0" smtClean="0"/>
              <a:t>:</a:t>
            </a:r>
          </a:p>
          <a:p>
            <a:pPr marL="0" indent="0">
              <a:buNone/>
            </a:pPr>
            <a:endParaRPr lang="en-US" sz="3000" dirty="0" smtClean="0"/>
          </a:p>
          <a:p>
            <a:pPr marL="0" indent="0">
              <a:buNone/>
            </a:pPr>
            <a:endParaRPr lang="en-US" sz="2600" dirty="0"/>
          </a:p>
          <a:p>
            <a:pPr marL="971550" lvl="1" indent="-514350">
              <a:buFont typeface="+mj-lt"/>
              <a:buAutoNum type="arabicPeriod"/>
            </a:pPr>
            <a:endParaRPr lang="en-US" sz="2600" dirty="0"/>
          </a:p>
          <a:p>
            <a:endParaRPr lang="en-US" sz="3000" dirty="0"/>
          </a:p>
          <a:p>
            <a:pPr marL="0" indent="0">
              <a:buNone/>
            </a:pPr>
            <a:endParaRPr lang="en-US" sz="3000" dirty="0"/>
          </a:p>
          <a:p>
            <a:endParaRPr lang="en-US" sz="3000" dirty="0"/>
          </a:p>
          <a:p>
            <a:endParaRPr lang="en-GB" sz="3000" dirty="0" smtClean="0"/>
          </a:p>
          <a:p>
            <a:pPr marL="0" indent="0">
              <a:buNone/>
            </a:pPr>
            <a:endParaRPr lang="en-GB" sz="3000" dirty="0" smtClean="0"/>
          </a:p>
          <a:p>
            <a:endParaRPr lang="en-US" sz="3000" dirty="0"/>
          </a:p>
          <a:p>
            <a:pPr marL="0" indent="0">
              <a:buNone/>
            </a:pP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7</a:t>
            </a:fld>
            <a:endParaRPr lang="en-US" dirty="0"/>
          </a:p>
        </p:txBody>
      </p:sp>
      <p:pic>
        <p:nvPicPr>
          <p:cNvPr id="6" name="Picture 7"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483768" y="1268760"/>
            <a:ext cx="4038600" cy="3949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9"/>
          <p:cNvSpPr txBox="1">
            <a:spLocks noChangeArrowheads="1"/>
          </p:cNvSpPr>
          <p:nvPr/>
        </p:nvSpPr>
        <p:spPr bwMode="auto">
          <a:xfrm>
            <a:off x="1455068" y="5445224"/>
            <a:ext cx="3048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solidFill>
                  <a:srgbClr val="FF0000"/>
                </a:solidFill>
                <a:effectLst>
                  <a:outerShdw blurRad="38100" dist="38100" dir="2700000" algn="tl">
                    <a:srgbClr val="000000"/>
                  </a:outerShdw>
                </a:effectLst>
              </a:rPr>
              <a:t>F = ma</a:t>
            </a:r>
          </a:p>
          <a:p>
            <a:pPr algn="ctr">
              <a:spcBef>
                <a:spcPct val="50000"/>
              </a:spcBef>
            </a:pPr>
            <a:r>
              <a:rPr lang="en-US" altLang="el-GR" sz="2000" b="1" dirty="0">
                <a:solidFill>
                  <a:srgbClr val="FF0000"/>
                </a:solidFill>
                <a:effectLst>
                  <a:outerShdw blurRad="38100" dist="38100" dir="2700000" algn="tl">
                    <a:srgbClr val="000000"/>
                  </a:outerShdw>
                </a:effectLst>
              </a:rPr>
              <a:t>98 N = 10 kg x 9.8 m/s/s</a:t>
            </a:r>
          </a:p>
        </p:txBody>
      </p:sp>
      <p:sp>
        <p:nvSpPr>
          <p:cNvPr id="8" name="Text Box 10"/>
          <p:cNvSpPr txBox="1">
            <a:spLocks noChangeArrowheads="1"/>
          </p:cNvSpPr>
          <p:nvPr/>
        </p:nvSpPr>
        <p:spPr bwMode="auto">
          <a:xfrm>
            <a:off x="5188868" y="5445224"/>
            <a:ext cx="2667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solidFill>
                  <a:srgbClr val="FF0000"/>
                </a:solidFill>
                <a:effectLst>
                  <a:outerShdw blurRad="38100" dist="38100" dir="2700000" algn="tl">
                    <a:srgbClr val="000000"/>
                  </a:outerShdw>
                </a:effectLst>
              </a:rPr>
              <a:t>F = ma</a:t>
            </a:r>
          </a:p>
          <a:p>
            <a:pPr algn="ctr">
              <a:spcBef>
                <a:spcPct val="50000"/>
              </a:spcBef>
            </a:pPr>
            <a:r>
              <a:rPr lang="en-US" altLang="el-GR" sz="2000" b="1" dirty="0">
                <a:solidFill>
                  <a:srgbClr val="FF0000"/>
                </a:solidFill>
                <a:effectLst>
                  <a:outerShdw blurRad="38100" dist="38100" dir="2700000" algn="tl">
                    <a:srgbClr val="000000"/>
                  </a:outerShdw>
                </a:effectLst>
              </a:rPr>
              <a:t>9.8 N = 1 kg x 9.8 m/s/s</a:t>
            </a:r>
          </a:p>
        </p:txBody>
      </p:sp>
    </p:spTree>
    <p:extLst>
      <p:ext uri="{BB962C8B-B14F-4D97-AF65-F5344CB8AC3E}">
        <p14:creationId xmlns:p14="http://schemas.microsoft.com/office/powerpoint/2010/main" val="283023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pPr marL="0" indent="0" algn="ctr">
              <a:buNone/>
            </a:pPr>
            <a:r>
              <a:rPr lang="en-US" sz="3000" b="1" dirty="0" smtClean="0"/>
              <a:t>2</a:t>
            </a:r>
            <a:r>
              <a:rPr lang="el-GR" sz="3000" b="1" dirty="0" err="1" smtClean="0"/>
              <a:t>ος</a:t>
            </a:r>
            <a:r>
              <a:rPr lang="el-GR" sz="3000" b="1" dirty="0" smtClean="0"/>
              <a:t> </a:t>
            </a:r>
            <a:r>
              <a:rPr lang="el-GR" sz="3000" b="1" dirty="0"/>
              <a:t>Νόμος της Κίνησης</a:t>
            </a:r>
            <a:r>
              <a:rPr lang="en-US" sz="3000" b="1" dirty="0" smtClean="0"/>
              <a:t>:</a:t>
            </a:r>
          </a:p>
          <a:p>
            <a:pPr marL="0" indent="0">
              <a:buNone/>
            </a:pPr>
            <a:endParaRPr lang="en-US" sz="3000" dirty="0" smtClean="0"/>
          </a:p>
          <a:p>
            <a:r>
              <a:rPr lang="el-GR" sz="2800" dirty="0" smtClean="0"/>
              <a:t>Οι </a:t>
            </a:r>
            <a:r>
              <a:rPr lang="el-GR" sz="2800" dirty="0"/>
              <a:t>δυνάμεις </a:t>
            </a:r>
            <a:r>
              <a:rPr lang="el-GR" sz="2800" dirty="0" smtClean="0"/>
              <a:t>γίνονται </a:t>
            </a:r>
            <a:r>
              <a:rPr lang="el-GR" sz="2800" dirty="0" smtClean="0"/>
              <a:t>άμεσα αντιληπτές, </a:t>
            </a:r>
            <a:r>
              <a:rPr lang="el-GR" sz="2800" dirty="0"/>
              <a:t>αλλά η επίδραση της δύναμης </a:t>
            </a:r>
            <a:r>
              <a:rPr lang="el-GR" sz="2800" dirty="0" smtClean="0"/>
              <a:t>θεωρείται αντιληπτή</a:t>
            </a:r>
            <a:r>
              <a:rPr lang="el-GR" sz="2800" dirty="0"/>
              <a:t>. Ο Δεύτερος Νόμος του Νεύτωνα ορίζει τη δύναμη ως αποτέλεσμα της επιτάχυνσης της </a:t>
            </a:r>
            <a:r>
              <a:rPr lang="el-GR" sz="2800" dirty="0" smtClean="0"/>
              <a:t>μάζας</a:t>
            </a:r>
            <a:r>
              <a:rPr lang="el-GR" sz="2800" dirty="0" smtClean="0"/>
              <a:t>.</a:t>
            </a:r>
            <a:endParaRPr lang="en-US" sz="2800" dirty="0" smtClean="0"/>
          </a:p>
          <a:p>
            <a:pPr marL="0" indent="0">
              <a:buNone/>
            </a:pPr>
            <a:endParaRPr lang="en-US" sz="3000" dirty="0" smtClean="0"/>
          </a:p>
          <a:p>
            <a:r>
              <a:rPr lang="el-GR" sz="2800" dirty="0"/>
              <a:t>Η καθαρή δύναμη (που ονομάζεται επίσης προκύπτουσα) προκαλεί </a:t>
            </a:r>
            <a:r>
              <a:rPr lang="el-GR" sz="2800" dirty="0" smtClean="0"/>
              <a:t>την επιτάχυνση </a:t>
            </a:r>
            <a:r>
              <a:rPr lang="el-GR" sz="2800" dirty="0"/>
              <a:t>ενός αντικειμένου.</a:t>
            </a:r>
            <a:endParaRPr lang="en-US" sz="2800" dirty="0"/>
          </a:p>
          <a:p>
            <a:pPr marL="0" indent="0">
              <a:buNone/>
            </a:pPr>
            <a:endParaRPr lang="en-US" sz="2600" dirty="0"/>
          </a:p>
          <a:p>
            <a:pPr marL="971550" lvl="1" indent="-514350">
              <a:buFont typeface="+mj-lt"/>
              <a:buAutoNum type="arabicPeriod"/>
            </a:pPr>
            <a:endParaRPr lang="en-US" sz="2600" dirty="0"/>
          </a:p>
          <a:p>
            <a:endParaRPr lang="en-US" sz="3000" dirty="0"/>
          </a:p>
          <a:p>
            <a:pPr marL="0" indent="0">
              <a:buNone/>
            </a:pPr>
            <a:endParaRPr lang="en-US" sz="3000" dirty="0"/>
          </a:p>
          <a:p>
            <a:endParaRPr lang="en-US" sz="3000" dirty="0"/>
          </a:p>
          <a:p>
            <a:endParaRPr lang="en-GB" sz="3000" dirty="0" smtClean="0"/>
          </a:p>
          <a:p>
            <a:pPr marL="0" indent="0">
              <a:buNone/>
            </a:pPr>
            <a:endParaRPr lang="en-GB" sz="3000" dirty="0" smtClean="0"/>
          </a:p>
          <a:p>
            <a:endParaRPr lang="en-US" sz="3000" dirty="0"/>
          </a:p>
          <a:p>
            <a:pPr marL="0" indent="0">
              <a:buNone/>
            </a:pP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8</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445224"/>
            <a:ext cx="6192688" cy="106001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8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6024732"/>
          </a:xfrm>
        </p:spPr>
        <p:txBody>
          <a:bodyPr>
            <a:normAutofit/>
          </a:bodyPr>
          <a:lstStyle/>
          <a:p>
            <a:pPr marL="0" indent="0" algn="ctr">
              <a:buNone/>
            </a:pPr>
            <a:r>
              <a:rPr lang="el-GR" sz="3000" b="1" dirty="0"/>
              <a:t>Βιβλιογραφικές </a:t>
            </a:r>
            <a:r>
              <a:rPr lang="el-GR" sz="3000" b="1" dirty="0" smtClean="0"/>
              <a:t>Αναφορές</a:t>
            </a:r>
            <a:r>
              <a:rPr lang="en-US" sz="3000" b="1" dirty="0" smtClean="0"/>
              <a:t>:</a:t>
            </a:r>
          </a:p>
          <a:p>
            <a:pPr marL="0" indent="0">
              <a:buNone/>
            </a:pPr>
            <a:endParaRPr lang="en-US" sz="3000" dirty="0" smtClean="0"/>
          </a:p>
          <a:p>
            <a:r>
              <a:rPr lang="en-US" sz="2000" dirty="0">
                <a:hlinkClick r:id="rId3"/>
              </a:rPr>
              <a:t>https://www.slideshare.net/wilsone/newtons-laws-of-motion-1949387</a:t>
            </a:r>
          </a:p>
          <a:p>
            <a:r>
              <a:rPr lang="en-US" sz="2000" dirty="0" smtClean="0">
                <a:hlinkClick r:id="rId3"/>
              </a:rPr>
              <a:t>https</a:t>
            </a:r>
            <a:r>
              <a:rPr lang="en-US" sz="2000" dirty="0">
                <a:hlinkClick r:id="rId3"/>
              </a:rPr>
              <a:t>://www.slideshare.net/pvnkmrksk/newtons-laws-of-motion-2587754</a:t>
            </a:r>
          </a:p>
          <a:p>
            <a:r>
              <a:rPr lang="en-US" sz="2000" dirty="0" smtClean="0">
                <a:hlinkClick r:id="rId3"/>
              </a:rPr>
              <a:t>https</a:t>
            </a:r>
            <a:r>
              <a:rPr lang="en-US" sz="2000" dirty="0">
                <a:hlinkClick r:id="rId3"/>
              </a:rPr>
              <a:t>://www.grc.nasa.gov/www/k-12/airplane/newton.html</a:t>
            </a:r>
          </a:p>
          <a:p>
            <a:r>
              <a:rPr lang="en-US" sz="2000" dirty="0" smtClean="0">
                <a:hlinkClick r:id="rId3"/>
              </a:rPr>
              <a:t>http</a:t>
            </a:r>
            <a:r>
              <a:rPr lang="en-US" sz="2000" dirty="0">
                <a:hlinkClick r:id="rId3"/>
              </a:rPr>
              <a:t>://</a:t>
            </a:r>
            <a:r>
              <a:rPr lang="en-US" sz="2000" dirty="0" smtClean="0">
                <a:hlinkClick r:id="rId3"/>
              </a:rPr>
              <a:t>www.physics4kids.com/files/motion_laws.html</a:t>
            </a:r>
            <a:r>
              <a:rPr lang="en-US" sz="2000" dirty="0" smtClean="0"/>
              <a:t> </a:t>
            </a:r>
            <a:endParaRPr lang="en-US" sz="2000" dirty="0"/>
          </a:p>
          <a:p>
            <a:r>
              <a:rPr lang="en-US" sz="2000" dirty="0">
                <a:hlinkClick r:id="rId4"/>
              </a:rPr>
              <a:t>https://</a:t>
            </a:r>
            <a:r>
              <a:rPr lang="en-US" sz="2000" dirty="0" smtClean="0">
                <a:hlinkClick r:id="rId4"/>
              </a:rPr>
              <a:t>phet.colorado.edu/en/simulation/forces-and-motion-basics</a:t>
            </a:r>
            <a:r>
              <a:rPr lang="en-US" sz="2000" dirty="0" smtClean="0"/>
              <a:t> </a:t>
            </a:r>
          </a:p>
          <a:p>
            <a:r>
              <a:rPr lang="en-US" sz="2000" dirty="0">
                <a:hlinkClick r:id="rId5"/>
              </a:rPr>
              <a:t>https://</a:t>
            </a:r>
            <a:r>
              <a:rPr lang="en-US" sz="2000" dirty="0" smtClean="0">
                <a:hlinkClick r:id="rId5"/>
              </a:rPr>
              <a:t>www.youtube.com/watch?time_continue=370&amp;v=KvPF0cQUW7s</a:t>
            </a:r>
            <a:r>
              <a:rPr lang="en-US" sz="2000" dirty="0" smtClean="0"/>
              <a:t> </a:t>
            </a:r>
            <a:endParaRPr lang="en-US" sz="2000" dirty="0"/>
          </a:p>
          <a:p>
            <a:r>
              <a:rPr lang="en-US" sz="2000" dirty="0">
                <a:hlinkClick r:id="rId6"/>
              </a:rPr>
              <a:t>https://</a:t>
            </a:r>
            <a:r>
              <a:rPr lang="en-US" sz="2000" dirty="0" smtClean="0">
                <a:hlinkClick r:id="rId6"/>
              </a:rPr>
              <a:t>www.youtube.com/watch?v=NYVMlmL0BPQ</a:t>
            </a:r>
            <a:r>
              <a:rPr lang="en-US" sz="2000" dirty="0" smtClean="0"/>
              <a:t> </a:t>
            </a:r>
            <a:endParaRPr lang="en-US" sz="2000" dirty="0"/>
          </a:p>
          <a:p>
            <a:r>
              <a:rPr lang="en-US" sz="2000" dirty="0">
                <a:hlinkClick r:id="rId7"/>
              </a:rPr>
              <a:t>https://</a:t>
            </a:r>
            <a:r>
              <a:rPr lang="en-US" sz="2000" dirty="0" smtClean="0">
                <a:hlinkClick r:id="rId7"/>
              </a:rPr>
              <a:t>www.youtube.com/watch?v=3jVHQ8bECIs</a:t>
            </a:r>
            <a:r>
              <a:rPr lang="en-US" sz="2000" dirty="0" smtClean="0"/>
              <a:t> </a:t>
            </a:r>
            <a:endParaRPr lang="en-US" sz="2000" dirty="0"/>
          </a:p>
          <a:p>
            <a:r>
              <a:rPr lang="en-US" sz="2000" dirty="0">
                <a:hlinkClick r:id="rId8"/>
              </a:rPr>
              <a:t>https://</a:t>
            </a:r>
            <a:r>
              <a:rPr lang="en-US" sz="2000" dirty="0" smtClean="0">
                <a:hlinkClick r:id="rId8"/>
              </a:rPr>
              <a:t>www.youtube.com/watch?v=Ixf9ZyZaE9Q</a:t>
            </a:r>
            <a:r>
              <a:rPr lang="en-US" sz="2000" dirty="0" smtClean="0"/>
              <a:t> </a:t>
            </a:r>
          </a:p>
          <a:p>
            <a:pPr marL="0" indent="0">
              <a:buNone/>
            </a:pPr>
            <a:endParaRPr lang="en-US" sz="2000" dirty="0"/>
          </a:p>
          <a:p>
            <a:endParaRPr lang="en-US" sz="2000" dirty="0"/>
          </a:p>
          <a:p>
            <a:pPr marL="0" indent="0">
              <a:buNone/>
            </a:pPr>
            <a:r>
              <a:rPr lang="en-GB" sz="3000" dirty="0" smtClean="0"/>
              <a:t>                 </a:t>
            </a:r>
          </a:p>
          <a:p>
            <a:pPr marL="0" indent="0">
              <a:buNone/>
            </a:pPr>
            <a:endParaRPr lang="en-GB" sz="3000" dirty="0"/>
          </a:p>
          <a:p>
            <a:pPr marL="0" indent="0">
              <a:buNone/>
            </a:pPr>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pPr/>
              <a:t>9</a:t>
            </a:fld>
            <a:endParaRPr lang="en-US" dirty="0"/>
          </a:p>
        </p:txBody>
      </p:sp>
    </p:spTree>
    <p:extLst>
      <p:ext uri="{BB962C8B-B14F-4D97-AF65-F5344CB8AC3E}">
        <p14:creationId xmlns:p14="http://schemas.microsoft.com/office/powerpoint/2010/main" val="860688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547</Words>
  <Application>Microsoft Office PowerPoint</Application>
  <PresentationFormat>On-screen Show (4:3)</PresentationFormat>
  <Paragraphs>108</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Οι νόμοι της κίνησης του Νεύτωνα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Alexandros Yeratziotis</cp:lastModifiedBy>
  <cp:revision>60</cp:revision>
  <dcterms:created xsi:type="dcterms:W3CDTF">2017-03-08T21:43:37Z</dcterms:created>
  <dcterms:modified xsi:type="dcterms:W3CDTF">2018-05-17T08:18:36Z</dcterms:modified>
</cp:coreProperties>
</file>